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Playfair Display"/>
      <p:regular r:id="rId35"/>
      <p:bold r:id="rId36"/>
      <p:italic r:id="rId37"/>
      <p:boldItalic r:id="rId38"/>
    </p:embeddedFont>
    <p:embeddedFont>
      <p:font typeface="Anaheim"/>
      <p:regular r:id="rId39"/>
    </p:embeddedFont>
    <p:embeddedFont>
      <p:font typeface="Playfair Display ExtraBold"/>
      <p:bold r:id="rId40"/>
      <p:boldItalic r:id="rId41"/>
    </p:embeddedFont>
    <p:embeddedFont>
      <p:font typeface="Playfair Display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ExtraBold-bold.fntdata"/><Relationship Id="rId20" Type="http://schemas.openxmlformats.org/officeDocument/2006/relationships/slide" Target="slides/slide16.xml"/><Relationship Id="rId42" Type="http://schemas.openxmlformats.org/officeDocument/2006/relationships/font" Target="fonts/PlayfairDisplaySemiBold-regular.fntdata"/><Relationship Id="rId41" Type="http://schemas.openxmlformats.org/officeDocument/2006/relationships/font" Target="fonts/PlayfairDisplayExtraBold-boldItalic.fntdata"/><Relationship Id="rId22" Type="http://schemas.openxmlformats.org/officeDocument/2006/relationships/slide" Target="slides/slide18.xml"/><Relationship Id="rId44" Type="http://schemas.openxmlformats.org/officeDocument/2006/relationships/font" Target="fonts/PlayfairDisplaySemiBold-italic.fntdata"/><Relationship Id="rId21" Type="http://schemas.openxmlformats.org/officeDocument/2006/relationships/slide" Target="slides/slide17.xml"/><Relationship Id="rId43" Type="http://schemas.openxmlformats.org/officeDocument/2006/relationships/font" Target="fonts/PlayfairDisplaySemiBold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PlayfairDisplaySemi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italic.fntdata"/><Relationship Id="rId10" Type="http://schemas.openxmlformats.org/officeDocument/2006/relationships/slide" Target="slides/slide6.xml"/><Relationship Id="rId32" Type="http://schemas.openxmlformats.org/officeDocument/2006/relationships/font" Target="fonts/Raleway-bold.fntdata"/><Relationship Id="rId13" Type="http://schemas.openxmlformats.org/officeDocument/2006/relationships/slide" Target="slides/slide9.xml"/><Relationship Id="rId35" Type="http://schemas.openxmlformats.org/officeDocument/2006/relationships/font" Target="fonts/PlayfairDisplay-regular.fntdata"/><Relationship Id="rId12" Type="http://schemas.openxmlformats.org/officeDocument/2006/relationships/slide" Target="slides/slide8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1.xml"/><Relationship Id="rId37" Type="http://schemas.openxmlformats.org/officeDocument/2006/relationships/font" Target="fonts/PlayfairDisplay-italic.fntdata"/><Relationship Id="rId14" Type="http://schemas.openxmlformats.org/officeDocument/2006/relationships/slide" Target="slides/slide10.xml"/><Relationship Id="rId36" Type="http://schemas.openxmlformats.org/officeDocument/2006/relationships/font" Target="fonts/PlayfairDisplay-bold.fntdata"/><Relationship Id="rId17" Type="http://schemas.openxmlformats.org/officeDocument/2006/relationships/slide" Target="slides/slide13.xml"/><Relationship Id="rId39" Type="http://schemas.openxmlformats.org/officeDocument/2006/relationships/font" Target="fonts/Anaheim-regular.fntdata"/><Relationship Id="rId16" Type="http://schemas.openxmlformats.org/officeDocument/2006/relationships/slide" Target="slides/slide12.xml"/><Relationship Id="rId38" Type="http://schemas.openxmlformats.org/officeDocument/2006/relationships/font" Target="fonts/PlayfairDisplay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605beb1a1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605beb1a1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36431de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36431de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636c55db7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636c55db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636c55db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636c55db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636c55db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636c55db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a539a151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a539a151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a539a1515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a539a1515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ed20eec33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ed20eec33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636a3f1f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636a3f1f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36a3f1f3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36a3f1f3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36a3f1f3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636a3f1f3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36a3f1f3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36a3f1f3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636a3f1f3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636a3f1f3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56fb7307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a56fb7307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a56fb730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a56fb730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a56fb730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a56fb730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ed20eec33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ed20eec33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ed20eec33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ed20eec33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36431de03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636431de03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a56fb730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a56fb730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56fb7307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a56fb730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447350"/>
            <a:ext cx="7717500" cy="17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307675" y="33962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16475" y="175175"/>
            <a:ext cx="8711050" cy="4789825"/>
            <a:chOff x="216475" y="175175"/>
            <a:chExt cx="8711050" cy="4789825"/>
          </a:xfrm>
        </p:grpSpPr>
        <p:sp>
          <p:nvSpPr>
            <p:cNvPr id="13" name="Google Shape;13;p2"/>
            <p:cNvSpPr/>
            <p:nvPr/>
          </p:nvSpPr>
          <p:spPr>
            <a:xfrm>
              <a:off x="216475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4" name="Google Shape;14;p2"/>
            <p:cNvSpPr/>
            <p:nvPr/>
          </p:nvSpPr>
          <p:spPr>
            <a:xfrm flipH="1">
              <a:off x="5684350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5" name="Google Shape;15;p2"/>
            <p:cNvSpPr/>
            <p:nvPr/>
          </p:nvSpPr>
          <p:spPr>
            <a:xfrm>
              <a:off x="330371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6" name="Google Shape;16;p2"/>
            <p:cNvSpPr/>
            <p:nvPr/>
          </p:nvSpPr>
          <p:spPr>
            <a:xfrm flipH="1">
              <a:off x="5775746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364" y="-21753"/>
            <a:ext cx="1819423" cy="62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62364" y="4514509"/>
            <a:ext cx="1819423" cy="62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1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 txBox="1"/>
          <p:nvPr>
            <p:ph type="title"/>
          </p:nvPr>
        </p:nvSpPr>
        <p:spPr>
          <a:xfrm>
            <a:off x="713225" y="1189100"/>
            <a:ext cx="77175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2135550" y="3153500"/>
            <a:ext cx="4872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4" name="Google Shape;94;p11"/>
          <p:cNvGrpSpPr/>
          <p:nvPr/>
        </p:nvGrpSpPr>
        <p:grpSpPr>
          <a:xfrm>
            <a:off x="216475" y="175175"/>
            <a:ext cx="8711100" cy="4789800"/>
            <a:chOff x="216475" y="175175"/>
            <a:chExt cx="8711100" cy="4789800"/>
          </a:xfrm>
        </p:grpSpPr>
        <p:sp>
          <p:nvSpPr>
            <p:cNvPr id="95" name="Google Shape;95;p11"/>
            <p:cNvSpPr/>
            <p:nvPr/>
          </p:nvSpPr>
          <p:spPr>
            <a:xfrm>
              <a:off x="330375" y="287000"/>
              <a:ext cx="8483400" cy="4569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216475" y="175175"/>
              <a:ext cx="8711100" cy="47898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2"/>
          <p:cNvSpPr txBox="1"/>
          <p:nvPr>
            <p:ph type="title"/>
          </p:nvPr>
        </p:nvSpPr>
        <p:spPr>
          <a:xfrm>
            <a:off x="713225" y="4114800"/>
            <a:ext cx="7717500" cy="4725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>
            <p:ph hasCustomPrompt="1" type="title"/>
          </p:nvPr>
        </p:nvSpPr>
        <p:spPr>
          <a:xfrm>
            <a:off x="713225" y="1821950"/>
            <a:ext cx="4464900" cy="10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>
            <a:off x="713225" y="2872750"/>
            <a:ext cx="44649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216475" y="175175"/>
            <a:ext cx="8711050" cy="4789825"/>
            <a:chOff x="216475" y="175175"/>
            <a:chExt cx="8711050" cy="4789825"/>
          </a:xfrm>
        </p:grpSpPr>
        <p:sp>
          <p:nvSpPr>
            <p:cNvPr id="105" name="Google Shape;105;p13"/>
            <p:cNvSpPr/>
            <p:nvPr/>
          </p:nvSpPr>
          <p:spPr>
            <a:xfrm>
              <a:off x="216475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06" name="Google Shape;106;p13"/>
            <p:cNvSpPr/>
            <p:nvPr/>
          </p:nvSpPr>
          <p:spPr>
            <a:xfrm flipH="1">
              <a:off x="5684350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07" name="Google Shape;107;p13"/>
            <p:cNvSpPr/>
            <p:nvPr/>
          </p:nvSpPr>
          <p:spPr>
            <a:xfrm>
              <a:off x="330371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08" name="Google Shape;108;p13"/>
            <p:cNvSpPr/>
            <p:nvPr/>
          </p:nvSpPr>
          <p:spPr>
            <a:xfrm flipH="1">
              <a:off x="5775746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b="18373" l="0" r="0" t="18379"/>
          <a:stretch/>
        </p:blipFill>
        <p:spPr>
          <a:xfrm>
            <a:off x="3443562" y="0"/>
            <a:ext cx="2256824" cy="49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3">
            <a:alphaModFix/>
          </a:blip>
          <a:srcRect b="18373" l="0" r="0" t="18379"/>
          <a:stretch/>
        </p:blipFill>
        <p:spPr>
          <a:xfrm rot="10800000">
            <a:off x="3443600" y="4650050"/>
            <a:ext cx="2256824" cy="4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hasCustomPrompt="1" idx="2" type="title"/>
          </p:nvPr>
        </p:nvSpPr>
        <p:spPr>
          <a:xfrm>
            <a:off x="1070700" y="165663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5"/>
          <p:cNvSpPr txBox="1"/>
          <p:nvPr>
            <p:ph hasCustomPrompt="1" idx="3" type="title"/>
          </p:nvPr>
        </p:nvSpPr>
        <p:spPr>
          <a:xfrm>
            <a:off x="4880700" y="16566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5"/>
          <p:cNvSpPr txBox="1"/>
          <p:nvPr>
            <p:ph hasCustomPrompt="1" idx="4" type="title"/>
          </p:nvPr>
        </p:nvSpPr>
        <p:spPr>
          <a:xfrm>
            <a:off x="1070700" y="265823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5"/>
          <p:cNvSpPr txBox="1"/>
          <p:nvPr>
            <p:ph hasCustomPrompt="1" idx="5" type="title"/>
          </p:nvPr>
        </p:nvSpPr>
        <p:spPr>
          <a:xfrm>
            <a:off x="4880700" y="26582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5"/>
          <p:cNvSpPr txBox="1"/>
          <p:nvPr>
            <p:ph hasCustomPrompt="1" idx="6" type="title"/>
          </p:nvPr>
        </p:nvSpPr>
        <p:spPr>
          <a:xfrm>
            <a:off x="1070700" y="365982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5"/>
          <p:cNvSpPr txBox="1"/>
          <p:nvPr>
            <p:ph hasCustomPrompt="1" idx="7" type="title"/>
          </p:nvPr>
        </p:nvSpPr>
        <p:spPr>
          <a:xfrm>
            <a:off x="4880700" y="36598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/>
          <p:nvPr>
            <p:ph idx="1" type="subTitle"/>
          </p:nvPr>
        </p:nvSpPr>
        <p:spPr>
          <a:xfrm>
            <a:off x="1957800" y="165662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8" type="subTitle"/>
          </p:nvPr>
        </p:nvSpPr>
        <p:spPr>
          <a:xfrm>
            <a:off x="1957800" y="265822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9" type="subTitle"/>
          </p:nvPr>
        </p:nvSpPr>
        <p:spPr>
          <a:xfrm>
            <a:off x="1957800" y="365982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3" type="subTitle"/>
          </p:nvPr>
        </p:nvSpPr>
        <p:spPr>
          <a:xfrm>
            <a:off x="5767800" y="165662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4" type="subTitle"/>
          </p:nvPr>
        </p:nvSpPr>
        <p:spPr>
          <a:xfrm>
            <a:off x="5767800" y="265822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15" type="subTitle"/>
          </p:nvPr>
        </p:nvSpPr>
        <p:spPr>
          <a:xfrm>
            <a:off x="5767800" y="365982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27" name="Google Shape;127;p15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128" name="Google Shape;128;p15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29" name="Google Shape;129;p15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30" name="Google Shape;130;p15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31" name="Google Shape;131;p15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132" name="Google Shape;132;p15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rot="-5400000">
            <a:off x="-408899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flipH="1" rot="5400000">
            <a:off x="8086551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6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 txBox="1"/>
          <p:nvPr>
            <p:ph type="title"/>
          </p:nvPr>
        </p:nvSpPr>
        <p:spPr>
          <a:xfrm>
            <a:off x="1727575" y="572375"/>
            <a:ext cx="3021300" cy="44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7" name="Google Shape;137;p16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138" name="Google Shape;138;p16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39" name="Google Shape;139;p16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40" name="Google Shape;140;p16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41" name="Google Shape;141;p16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142" name="Google Shape;142;p16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rot="-5400000">
            <a:off x="-408899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flipH="1" rot="5400000">
            <a:off x="8086551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7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7" name="Google Shape;147;p17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148" name="Google Shape;148;p17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49" name="Google Shape;149;p17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50" name="Google Shape;150;p17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51" name="Google Shape;151;p17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152" name="Google Shape;152;p17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5400000">
            <a:off x="-13725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-5400000">
            <a:off x="835820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8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>
            <p:ph type="title"/>
          </p:nvPr>
        </p:nvSpPr>
        <p:spPr>
          <a:xfrm>
            <a:off x="3832375" y="3243800"/>
            <a:ext cx="459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idx="1" type="subTitle"/>
          </p:nvPr>
        </p:nvSpPr>
        <p:spPr>
          <a:xfrm>
            <a:off x="3832375" y="3816500"/>
            <a:ext cx="45984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>
            <p:ph idx="2" type="pic"/>
          </p:nvPr>
        </p:nvSpPr>
        <p:spPr>
          <a:xfrm>
            <a:off x="3779875" y="539500"/>
            <a:ext cx="4650900" cy="2576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8"/>
          <p:cNvSpPr/>
          <p:nvPr>
            <p:ph idx="3" type="pic"/>
          </p:nvPr>
        </p:nvSpPr>
        <p:spPr>
          <a:xfrm>
            <a:off x="713225" y="539500"/>
            <a:ext cx="2970900" cy="4064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60" name="Google Shape;160;p18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161" name="Google Shape;161;p18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62" name="Google Shape;162;p18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63" name="Google Shape;163;p18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64" name="Google Shape;164;p18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rot="-5400000">
            <a:off x="-408899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flipH="1" rot="5400000">
            <a:off x="8086551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>
            <p:ph type="title"/>
          </p:nvPr>
        </p:nvSpPr>
        <p:spPr>
          <a:xfrm>
            <a:off x="713225" y="539500"/>
            <a:ext cx="24687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19"/>
          <p:cNvSpPr txBox="1"/>
          <p:nvPr>
            <p:ph idx="1" type="subTitle"/>
          </p:nvPr>
        </p:nvSpPr>
        <p:spPr>
          <a:xfrm>
            <a:off x="713225" y="1686100"/>
            <a:ext cx="24687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19"/>
          <p:cNvSpPr/>
          <p:nvPr>
            <p:ph idx="2" type="pic"/>
          </p:nvPr>
        </p:nvSpPr>
        <p:spPr>
          <a:xfrm>
            <a:off x="5526275" y="539500"/>
            <a:ext cx="2904600" cy="4064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9"/>
          <p:cNvSpPr/>
          <p:nvPr>
            <p:ph idx="3" type="pic"/>
          </p:nvPr>
        </p:nvSpPr>
        <p:spPr>
          <a:xfrm>
            <a:off x="713225" y="2825200"/>
            <a:ext cx="4717200" cy="1778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9"/>
          <p:cNvSpPr/>
          <p:nvPr>
            <p:ph idx="4" type="pic"/>
          </p:nvPr>
        </p:nvSpPr>
        <p:spPr>
          <a:xfrm>
            <a:off x="3318300" y="539500"/>
            <a:ext cx="2112300" cy="2190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74" name="Google Shape;174;p19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175" name="Google Shape;175;p19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76" name="Google Shape;176;p19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77" name="Google Shape;177;p19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78" name="Google Shape;178;p19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5400000">
            <a:off x="-13725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-5400000">
            <a:off x="835820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type="title"/>
          </p:nvPr>
        </p:nvSpPr>
        <p:spPr>
          <a:xfrm>
            <a:off x="713250" y="539500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713250" y="1346400"/>
            <a:ext cx="7717500" cy="23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85" name="Google Shape;185;p20"/>
          <p:cNvGrpSpPr/>
          <p:nvPr/>
        </p:nvGrpSpPr>
        <p:grpSpPr>
          <a:xfrm>
            <a:off x="216475" y="175175"/>
            <a:ext cx="8711050" cy="4789825"/>
            <a:chOff x="216475" y="175175"/>
            <a:chExt cx="8711050" cy="4789825"/>
          </a:xfrm>
        </p:grpSpPr>
        <p:sp>
          <p:nvSpPr>
            <p:cNvPr id="186" name="Google Shape;186;p20"/>
            <p:cNvSpPr/>
            <p:nvPr/>
          </p:nvSpPr>
          <p:spPr>
            <a:xfrm>
              <a:off x="216475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87" name="Google Shape;187;p20"/>
            <p:cNvSpPr/>
            <p:nvPr/>
          </p:nvSpPr>
          <p:spPr>
            <a:xfrm flipH="1">
              <a:off x="5684350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88" name="Google Shape;188;p20"/>
            <p:cNvSpPr/>
            <p:nvPr/>
          </p:nvSpPr>
          <p:spPr>
            <a:xfrm>
              <a:off x="330371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89" name="Google Shape;189;p20"/>
            <p:cNvSpPr/>
            <p:nvPr/>
          </p:nvSpPr>
          <p:spPr>
            <a:xfrm flipH="1">
              <a:off x="5775746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190" name="Google Shape;1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2364" y="-21753"/>
            <a:ext cx="1819423" cy="62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662364" y="4514509"/>
            <a:ext cx="1819423" cy="62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2147100" y="539500"/>
            <a:ext cx="39075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713225" y="539500"/>
            <a:ext cx="1288800" cy="925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/>
          <p:nvPr>
            <p:ph idx="3" type="pic"/>
          </p:nvPr>
        </p:nvSpPr>
        <p:spPr>
          <a:xfrm>
            <a:off x="713225" y="1561575"/>
            <a:ext cx="7717500" cy="304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24" name="Google Shape;24;p3"/>
          <p:cNvGrpSpPr/>
          <p:nvPr/>
        </p:nvGrpSpPr>
        <p:grpSpPr>
          <a:xfrm>
            <a:off x="216475" y="175175"/>
            <a:ext cx="8711050" cy="4789825"/>
            <a:chOff x="216475" y="175175"/>
            <a:chExt cx="8711050" cy="4789825"/>
          </a:xfrm>
        </p:grpSpPr>
        <p:sp>
          <p:nvSpPr>
            <p:cNvPr id="25" name="Google Shape;25;p3"/>
            <p:cNvSpPr/>
            <p:nvPr/>
          </p:nvSpPr>
          <p:spPr>
            <a:xfrm>
              <a:off x="216475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6" name="Google Shape;26;p3"/>
            <p:cNvSpPr/>
            <p:nvPr/>
          </p:nvSpPr>
          <p:spPr>
            <a:xfrm flipH="1">
              <a:off x="5684350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7" name="Google Shape;27;p3"/>
            <p:cNvSpPr/>
            <p:nvPr/>
          </p:nvSpPr>
          <p:spPr>
            <a:xfrm>
              <a:off x="330371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8" name="Google Shape;28;p3"/>
            <p:cNvSpPr/>
            <p:nvPr/>
          </p:nvSpPr>
          <p:spPr>
            <a:xfrm flipH="1">
              <a:off x="5775746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18373" l="0" r="0" t="18379"/>
          <a:stretch/>
        </p:blipFill>
        <p:spPr>
          <a:xfrm>
            <a:off x="3443562" y="0"/>
            <a:ext cx="2256824" cy="49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3">
            <a:alphaModFix/>
          </a:blip>
          <a:srcRect b="18373" l="0" r="0" t="18379"/>
          <a:stretch/>
        </p:blipFill>
        <p:spPr>
          <a:xfrm rot="10800000">
            <a:off x="3443600" y="4650050"/>
            <a:ext cx="2256824" cy="4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720000" y="1215750"/>
            <a:ext cx="7704000" cy="12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■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6" name="Google Shape;196;p21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197" name="Google Shape;197;p21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98" name="Google Shape;198;p21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199" name="Google Shape;199;p21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00" name="Google Shape;200;p21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rot="-5400000">
            <a:off x="-408899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flipH="1" rot="5400000">
            <a:off x="8086551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_1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720000" y="1215750"/>
            <a:ext cx="36873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■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2" type="body"/>
          </p:nvPr>
        </p:nvSpPr>
        <p:spPr>
          <a:xfrm>
            <a:off x="4736700" y="1215750"/>
            <a:ext cx="36873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■"/>
              <a:defRPr u="sng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08" name="Google Shape;208;p22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209" name="Google Shape;209;p22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10" name="Google Shape;210;p22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11" name="Google Shape;211;p22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12" name="Google Shape;212;p22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213" name="Google Shape;213;p22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rot="-5400000">
            <a:off x="-408899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flipH="1" rot="5400000">
            <a:off x="8086551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3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720000" y="2697250"/>
            <a:ext cx="2430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subTitle"/>
          </p:nvPr>
        </p:nvSpPr>
        <p:spPr>
          <a:xfrm>
            <a:off x="3356513" y="2697250"/>
            <a:ext cx="2430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3" type="subTitle"/>
          </p:nvPr>
        </p:nvSpPr>
        <p:spPr>
          <a:xfrm>
            <a:off x="5993026" y="2697251"/>
            <a:ext cx="24309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4" type="subTitle"/>
          </p:nvPr>
        </p:nvSpPr>
        <p:spPr>
          <a:xfrm>
            <a:off x="720000" y="1889350"/>
            <a:ext cx="24309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23"/>
          <p:cNvSpPr txBox="1"/>
          <p:nvPr>
            <p:ph idx="5" type="subTitle"/>
          </p:nvPr>
        </p:nvSpPr>
        <p:spPr>
          <a:xfrm>
            <a:off x="3356518" y="1889350"/>
            <a:ext cx="24309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6" type="subTitle"/>
          </p:nvPr>
        </p:nvSpPr>
        <p:spPr>
          <a:xfrm>
            <a:off x="5993029" y="1889350"/>
            <a:ext cx="24309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24" name="Google Shape;224;p23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225" name="Google Shape;225;p23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26" name="Google Shape;226;p23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27" name="Google Shape;227;p23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28" name="Google Shape;228;p23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5400000">
            <a:off x="-13725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-5400000">
            <a:off x="835820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>
            <p:ph type="title"/>
          </p:nvPr>
        </p:nvSpPr>
        <p:spPr>
          <a:xfrm>
            <a:off x="720000" y="545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24"/>
          <p:cNvSpPr txBox="1"/>
          <p:nvPr>
            <p:ph idx="1" type="subTitle"/>
          </p:nvPr>
        </p:nvSpPr>
        <p:spPr>
          <a:xfrm>
            <a:off x="1293963" y="1773606"/>
            <a:ext cx="30858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24"/>
          <p:cNvSpPr txBox="1"/>
          <p:nvPr>
            <p:ph idx="2" type="subTitle"/>
          </p:nvPr>
        </p:nvSpPr>
        <p:spPr>
          <a:xfrm>
            <a:off x="4764236" y="1773600"/>
            <a:ext cx="30858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3" type="subTitle"/>
          </p:nvPr>
        </p:nvSpPr>
        <p:spPr>
          <a:xfrm>
            <a:off x="1293963" y="3385602"/>
            <a:ext cx="30858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7" name="Google Shape;237;p24"/>
          <p:cNvSpPr txBox="1"/>
          <p:nvPr>
            <p:ph idx="4" type="subTitle"/>
          </p:nvPr>
        </p:nvSpPr>
        <p:spPr>
          <a:xfrm>
            <a:off x="4764233" y="3385600"/>
            <a:ext cx="3085800" cy="9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8" name="Google Shape;238;p24"/>
          <p:cNvSpPr txBox="1"/>
          <p:nvPr>
            <p:ph idx="5" type="subTitle"/>
          </p:nvPr>
        </p:nvSpPr>
        <p:spPr>
          <a:xfrm>
            <a:off x="1293963" y="1398555"/>
            <a:ext cx="3085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6" type="subTitle"/>
          </p:nvPr>
        </p:nvSpPr>
        <p:spPr>
          <a:xfrm>
            <a:off x="1293963" y="3010616"/>
            <a:ext cx="3085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0" name="Google Shape;240;p24"/>
          <p:cNvSpPr txBox="1"/>
          <p:nvPr>
            <p:ph idx="7" type="subTitle"/>
          </p:nvPr>
        </p:nvSpPr>
        <p:spPr>
          <a:xfrm>
            <a:off x="4764202" y="1398550"/>
            <a:ext cx="3085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idx="8" type="subTitle"/>
          </p:nvPr>
        </p:nvSpPr>
        <p:spPr>
          <a:xfrm>
            <a:off x="4764202" y="3010607"/>
            <a:ext cx="30858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42" name="Google Shape;242;p24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243" name="Google Shape;243;p24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44" name="Google Shape;244;p24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45" name="Google Shape;245;p24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46" name="Google Shape;246;p24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5400000">
            <a:off x="-13725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-5400000">
            <a:off x="835820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5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>
            <p:ph type="title"/>
          </p:nvPr>
        </p:nvSpPr>
        <p:spPr>
          <a:xfrm>
            <a:off x="720000" y="5475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2" name="Google Shape;252;p25"/>
          <p:cNvSpPr txBox="1"/>
          <p:nvPr>
            <p:ph idx="1" type="subTitle"/>
          </p:nvPr>
        </p:nvSpPr>
        <p:spPr>
          <a:xfrm>
            <a:off x="713063" y="1831075"/>
            <a:ext cx="24693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25"/>
          <p:cNvSpPr txBox="1"/>
          <p:nvPr>
            <p:ph idx="2" type="subTitle"/>
          </p:nvPr>
        </p:nvSpPr>
        <p:spPr>
          <a:xfrm>
            <a:off x="3282136" y="1831084"/>
            <a:ext cx="25797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25"/>
          <p:cNvSpPr txBox="1"/>
          <p:nvPr>
            <p:ph idx="3" type="subTitle"/>
          </p:nvPr>
        </p:nvSpPr>
        <p:spPr>
          <a:xfrm>
            <a:off x="713063" y="3395200"/>
            <a:ext cx="24693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4" type="subTitle"/>
          </p:nvPr>
        </p:nvSpPr>
        <p:spPr>
          <a:xfrm>
            <a:off x="3282148" y="3395201"/>
            <a:ext cx="25797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5" type="subTitle"/>
          </p:nvPr>
        </p:nvSpPr>
        <p:spPr>
          <a:xfrm>
            <a:off x="5961614" y="1831081"/>
            <a:ext cx="24693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" name="Google Shape;257;p25"/>
          <p:cNvSpPr txBox="1"/>
          <p:nvPr>
            <p:ph idx="6" type="subTitle"/>
          </p:nvPr>
        </p:nvSpPr>
        <p:spPr>
          <a:xfrm>
            <a:off x="5961637" y="3395200"/>
            <a:ext cx="24693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8" name="Google Shape;258;p25"/>
          <p:cNvSpPr txBox="1"/>
          <p:nvPr>
            <p:ph idx="7" type="subTitle"/>
          </p:nvPr>
        </p:nvSpPr>
        <p:spPr>
          <a:xfrm>
            <a:off x="713063" y="1451698"/>
            <a:ext cx="2469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9" name="Google Shape;259;p25"/>
          <p:cNvSpPr txBox="1"/>
          <p:nvPr>
            <p:ph idx="8" type="subTitle"/>
          </p:nvPr>
        </p:nvSpPr>
        <p:spPr>
          <a:xfrm>
            <a:off x="3282136" y="1451698"/>
            <a:ext cx="2577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0" name="Google Shape;260;p25"/>
          <p:cNvSpPr txBox="1"/>
          <p:nvPr>
            <p:ph idx="9" type="subTitle"/>
          </p:nvPr>
        </p:nvSpPr>
        <p:spPr>
          <a:xfrm>
            <a:off x="5961614" y="1451698"/>
            <a:ext cx="2466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1" name="Google Shape;261;p25"/>
          <p:cNvSpPr txBox="1"/>
          <p:nvPr>
            <p:ph idx="13" type="subTitle"/>
          </p:nvPr>
        </p:nvSpPr>
        <p:spPr>
          <a:xfrm>
            <a:off x="713063" y="3018307"/>
            <a:ext cx="2469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2" name="Google Shape;262;p25"/>
          <p:cNvSpPr txBox="1"/>
          <p:nvPr>
            <p:ph idx="14" type="subTitle"/>
          </p:nvPr>
        </p:nvSpPr>
        <p:spPr>
          <a:xfrm>
            <a:off x="3282136" y="3018304"/>
            <a:ext cx="2577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3" name="Google Shape;263;p25"/>
          <p:cNvSpPr txBox="1"/>
          <p:nvPr>
            <p:ph idx="15" type="subTitle"/>
          </p:nvPr>
        </p:nvSpPr>
        <p:spPr>
          <a:xfrm>
            <a:off x="5961613" y="3018300"/>
            <a:ext cx="24693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64" name="Google Shape;264;p25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265" name="Google Shape;265;p25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66" name="Google Shape;266;p25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67" name="Google Shape;267;p25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68" name="Google Shape;268;p25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269" name="Google Shape;269;p25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rot="-5400000">
            <a:off x="-408899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5"/>
          <p:cNvPicPr preferRelativeResize="0"/>
          <p:nvPr/>
        </p:nvPicPr>
        <p:blipFill rotWithShape="1">
          <a:blip r:embed="rId3">
            <a:alphaModFix/>
          </a:blip>
          <a:srcRect b="0" l="1292" r="783" t="0"/>
          <a:stretch/>
        </p:blipFill>
        <p:spPr>
          <a:xfrm flipH="1" rot="5400000">
            <a:off x="8086551" y="2251224"/>
            <a:ext cx="1466348" cy="6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6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>
            <p:ph type="title"/>
          </p:nvPr>
        </p:nvSpPr>
        <p:spPr>
          <a:xfrm>
            <a:off x="2347938" y="6157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4" name="Google Shape;274;p26"/>
          <p:cNvSpPr txBox="1"/>
          <p:nvPr>
            <p:ph idx="1" type="subTitle"/>
          </p:nvPr>
        </p:nvSpPr>
        <p:spPr>
          <a:xfrm>
            <a:off x="2347900" y="1674400"/>
            <a:ext cx="44481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" name="Google Shape;275;p26"/>
          <p:cNvSpPr txBox="1"/>
          <p:nvPr/>
        </p:nvSpPr>
        <p:spPr>
          <a:xfrm>
            <a:off x="2099100" y="35357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1" sz="1000" u="sng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76" name="Google Shape;276;p26"/>
          <p:cNvGrpSpPr/>
          <p:nvPr/>
        </p:nvGrpSpPr>
        <p:grpSpPr>
          <a:xfrm>
            <a:off x="216475" y="175175"/>
            <a:ext cx="8711050" cy="4789825"/>
            <a:chOff x="216475" y="175175"/>
            <a:chExt cx="8711050" cy="4789825"/>
          </a:xfrm>
        </p:grpSpPr>
        <p:sp>
          <p:nvSpPr>
            <p:cNvPr id="277" name="Google Shape;277;p26"/>
            <p:cNvSpPr/>
            <p:nvPr/>
          </p:nvSpPr>
          <p:spPr>
            <a:xfrm>
              <a:off x="216475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78" name="Google Shape;278;p26"/>
            <p:cNvSpPr/>
            <p:nvPr/>
          </p:nvSpPr>
          <p:spPr>
            <a:xfrm flipH="1">
              <a:off x="5684350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79" name="Google Shape;279;p26"/>
            <p:cNvSpPr/>
            <p:nvPr/>
          </p:nvSpPr>
          <p:spPr>
            <a:xfrm>
              <a:off x="330371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80" name="Google Shape;280;p26"/>
            <p:cNvSpPr/>
            <p:nvPr/>
          </p:nvSpPr>
          <p:spPr>
            <a:xfrm flipH="1">
              <a:off x="5775746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281" name="Google Shape;2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2364" y="-21753"/>
            <a:ext cx="1819423" cy="62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662364" y="4514509"/>
            <a:ext cx="1819423" cy="62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27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5" name="Google Shape;285;p27"/>
          <p:cNvGrpSpPr/>
          <p:nvPr/>
        </p:nvGrpSpPr>
        <p:grpSpPr>
          <a:xfrm>
            <a:off x="216475" y="175175"/>
            <a:ext cx="8711100" cy="4789800"/>
            <a:chOff x="216475" y="175175"/>
            <a:chExt cx="8711100" cy="4789800"/>
          </a:xfrm>
        </p:grpSpPr>
        <p:sp>
          <p:nvSpPr>
            <p:cNvPr id="286" name="Google Shape;286;p27"/>
            <p:cNvSpPr/>
            <p:nvPr/>
          </p:nvSpPr>
          <p:spPr>
            <a:xfrm>
              <a:off x="330375" y="287000"/>
              <a:ext cx="8483400" cy="4569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216475" y="175175"/>
              <a:ext cx="8711100" cy="47898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pic>
        <p:nvPicPr>
          <p:cNvPr id="288" name="Google Shape;288;p27"/>
          <p:cNvPicPr preferRelativeResize="0"/>
          <p:nvPr/>
        </p:nvPicPr>
        <p:blipFill rotWithShape="1">
          <a:blip r:embed="rId3">
            <a:alphaModFix/>
          </a:blip>
          <a:srcRect b="55982" l="13539" r="0" t="0"/>
          <a:stretch/>
        </p:blipFill>
        <p:spPr>
          <a:xfrm rot="5400000">
            <a:off x="-588500" y="575075"/>
            <a:ext cx="2397875" cy="122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7"/>
          <p:cNvPicPr preferRelativeResize="0"/>
          <p:nvPr/>
        </p:nvPicPr>
        <p:blipFill rotWithShape="1">
          <a:blip r:embed="rId4">
            <a:alphaModFix/>
          </a:blip>
          <a:srcRect b="14347" l="57536" r="13621" t="1942"/>
          <a:stretch/>
        </p:blipFill>
        <p:spPr>
          <a:xfrm flipH="1">
            <a:off x="8263948" y="2589225"/>
            <a:ext cx="880051" cy="255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8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" name="Google Shape;292;p28"/>
          <p:cNvGrpSpPr/>
          <p:nvPr/>
        </p:nvGrpSpPr>
        <p:grpSpPr>
          <a:xfrm>
            <a:off x="216475" y="175175"/>
            <a:ext cx="8711050" cy="4789825"/>
            <a:chOff x="216475" y="175175"/>
            <a:chExt cx="8711050" cy="4789825"/>
          </a:xfrm>
        </p:grpSpPr>
        <p:sp>
          <p:nvSpPr>
            <p:cNvPr id="293" name="Google Shape;293;p28"/>
            <p:cNvSpPr/>
            <p:nvPr/>
          </p:nvSpPr>
          <p:spPr>
            <a:xfrm>
              <a:off x="216475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94" name="Google Shape;294;p28"/>
            <p:cNvSpPr/>
            <p:nvPr/>
          </p:nvSpPr>
          <p:spPr>
            <a:xfrm flipH="1">
              <a:off x="5684350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95" name="Google Shape;295;p28"/>
            <p:cNvSpPr/>
            <p:nvPr/>
          </p:nvSpPr>
          <p:spPr>
            <a:xfrm>
              <a:off x="330371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296" name="Google Shape;296;p28"/>
            <p:cNvSpPr/>
            <p:nvPr/>
          </p:nvSpPr>
          <p:spPr>
            <a:xfrm flipH="1">
              <a:off x="5775746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18379" l="0" r="0" t="18373"/>
          <a:stretch/>
        </p:blipFill>
        <p:spPr>
          <a:xfrm>
            <a:off x="3443562" y="0"/>
            <a:ext cx="2256824" cy="49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 rotWithShape="1">
          <a:blip r:embed="rId3">
            <a:alphaModFix/>
          </a:blip>
          <a:srcRect b="18379" l="0" r="0" t="18373"/>
          <a:stretch/>
        </p:blipFill>
        <p:spPr>
          <a:xfrm rot="10800000">
            <a:off x="3443562" y="4650050"/>
            <a:ext cx="2256824" cy="4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720000" y="1227626"/>
            <a:ext cx="77040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36" name="Google Shape;36;p4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37" name="Google Shape;37;p4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38" name="Google Shape;38;p4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39" name="Google Shape;39;p4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40" name="Google Shape;40;p4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5400000">
            <a:off x="-13725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-5400000">
            <a:off x="835820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918775" y="3542900"/>
            <a:ext cx="53064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1918800" y="1797001"/>
            <a:ext cx="53064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1918775" y="1349400"/>
            <a:ext cx="530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1918775" y="3095300"/>
            <a:ext cx="530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" name="Google Shape;49;p5"/>
          <p:cNvSpPr/>
          <p:nvPr/>
        </p:nvSpPr>
        <p:spPr>
          <a:xfrm>
            <a:off x="330375" y="287000"/>
            <a:ext cx="8483400" cy="4569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216475" y="175175"/>
            <a:ext cx="8711100" cy="4789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6"/>
          <p:cNvSpPr/>
          <p:nvPr/>
        </p:nvSpPr>
        <p:spPr>
          <a:xfrm>
            <a:off x="330375" y="287000"/>
            <a:ext cx="8483400" cy="4569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216475" y="175175"/>
            <a:ext cx="8711100" cy="4789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3">
            <a:alphaModFix/>
          </a:blip>
          <a:srcRect b="5036" l="60440" r="9882" t="6600"/>
          <a:stretch/>
        </p:blipFill>
        <p:spPr>
          <a:xfrm>
            <a:off x="0" y="0"/>
            <a:ext cx="865101" cy="25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7"/>
          <p:cNvSpPr/>
          <p:nvPr/>
        </p:nvSpPr>
        <p:spPr>
          <a:xfrm>
            <a:off x="330375" y="287000"/>
            <a:ext cx="8483400" cy="4569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216475" y="175175"/>
            <a:ext cx="8711100" cy="4789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>
            <p:ph type="title"/>
          </p:nvPr>
        </p:nvSpPr>
        <p:spPr>
          <a:xfrm>
            <a:off x="713213" y="10013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" type="subTitle"/>
          </p:nvPr>
        </p:nvSpPr>
        <p:spPr>
          <a:xfrm>
            <a:off x="713213" y="1790050"/>
            <a:ext cx="42948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475713" y="831249"/>
            <a:ext cx="2773500" cy="3633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67" name="Google Shape;67;p8"/>
          <p:cNvGrpSpPr/>
          <p:nvPr/>
        </p:nvGrpSpPr>
        <p:grpSpPr>
          <a:xfrm>
            <a:off x="216475" y="175175"/>
            <a:ext cx="8711050" cy="4789825"/>
            <a:chOff x="216475" y="175175"/>
            <a:chExt cx="8711050" cy="4789825"/>
          </a:xfrm>
        </p:grpSpPr>
        <p:sp>
          <p:nvSpPr>
            <p:cNvPr id="68" name="Google Shape;68;p8"/>
            <p:cNvSpPr/>
            <p:nvPr/>
          </p:nvSpPr>
          <p:spPr>
            <a:xfrm>
              <a:off x="216475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69" name="Google Shape;69;p8"/>
            <p:cNvSpPr/>
            <p:nvPr/>
          </p:nvSpPr>
          <p:spPr>
            <a:xfrm flipH="1">
              <a:off x="5684350" y="175175"/>
              <a:ext cx="3243175" cy="478982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70" name="Google Shape;70;p8"/>
            <p:cNvSpPr/>
            <p:nvPr/>
          </p:nvSpPr>
          <p:spPr>
            <a:xfrm>
              <a:off x="330371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71" name="Google Shape;71;p8"/>
            <p:cNvSpPr/>
            <p:nvPr/>
          </p:nvSpPr>
          <p:spPr>
            <a:xfrm flipH="1">
              <a:off x="5775746" y="287003"/>
              <a:ext cx="3037882" cy="4569493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72" name="Google Shape;72;p8"/>
          <p:cNvPicPr preferRelativeResize="0"/>
          <p:nvPr/>
        </p:nvPicPr>
        <p:blipFill rotWithShape="1">
          <a:blip r:embed="rId3">
            <a:alphaModFix/>
          </a:blip>
          <a:srcRect b="20979" l="0" r="0" t="15773"/>
          <a:stretch/>
        </p:blipFill>
        <p:spPr>
          <a:xfrm rot="10800000">
            <a:off x="3338275" y="0"/>
            <a:ext cx="2467451" cy="5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 rotWithShape="1">
          <a:blip r:embed="rId3">
            <a:alphaModFix/>
          </a:blip>
          <a:srcRect b="20979" l="0" r="0" t="15773"/>
          <a:stretch/>
        </p:blipFill>
        <p:spPr>
          <a:xfrm flipH="1">
            <a:off x="3338275" y="4604000"/>
            <a:ext cx="2467451" cy="5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7" name="Google Shape;77;p9"/>
          <p:cNvGrpSpPr/>
          <p:nvPr/>
        </p:nvGrpSpPr>
        <p:grpSpPr>
          <a:xfrm>
            <a:off x="216475" y="175175"/>
            <a:ext cx="8711100" cy="4789800"/>
            <a:chOff x="216475" y="175175"/>
            <a:chExt cx="8711100" cy="4789800"/>
          </a:xfrm>
        </p:grpSpPr>
        <p:sp>
          <p:nvSpPr>
            <p:cNvPr id="78" name="Google Shape;78;p9"/>
            <p:cNvSpPr/>
            <p:nvPr/>
          </p:nvSpPr>
          <p:spPr>
            <a:xfrm>
              <a:off x="330375" y="287000"/>
              <a:ext cx="8483400" cy="45696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216475" y="175175"/>
              <a:ext cx="8711100" cy="4789800"/>
            </a:xfrm>
            <a:prstGeom prst="rect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 amt="75000"/>
          </a:blip>
          <a:srcRect b="0" l="0" r="0" t="0"/>
          <a:stretch/>
        </p:blipFill>
        <p:spPr>
          <a:xfrm flipH="1" rot="10800000">
            <a:off x="-25" y="1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0"/>
          <p:cNvSpPr txBox="1"/>
          <p:nvPr>
            <p:ph type="title"/>
          </p:nvPr>
        </p:nvSpPr>
        <p:spPr>
          <a:xfrm>
            <a:off x="713250" y="1307100"/>
            <a:ext cx="7717500" cy="23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83" name="Google Shape;83;p10"/>
          <p:cNvGrpSpPr/>
          <p:nvPr/>
        </p:nvGrpSpPr>
        <p:grpSpPr>
          <a:xfrm>
            <a:off x="216345" y="175175"/>
            <a:ext cx="8711255" cy="4789819"/>
            <a:chOff x="216345" y="175175"/>
            <a:chExt cx="8711255" cy="4789819"/>
          </a:xfrm>
        </p:grpSpPr>
        <p:sp>
          <p:nvSpPr>
            <p:cNvPr id="84" name="Google Shape;84;p10"/>
            <p:cNvSpPr/>
            <p:nvPr/>
          </p:nvSpPr>
          <p:spPr>
            <a:xfrm rot="5400000">
              <a:off x="3712202" y="-309306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85" name="Google Shape;85;p10"/>
            <p:cNvSpPr/>
            <p:nvPr/>
          </p:nvSpPr>
          <p:spPr>
            <a:xfrm rot="5400000">
              <a:off x="3608263" y="-32167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86" name="Google Shape;86;p10"/>
            <p:cNvSpPr/>
            <p:nvPr/>
          </p:nvSpPr>
          <p:spPr>
            <a:xfrm flipH="1" rot="5400000">
              <a:off x="3712202" y="-250979"/>
              <a:ext cx="1720829" cy="8484217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  <p:sp>
          <p:nvSpPr>
            <p:cNvPr id="87" name="Google Shape;87;p10"/>
            <p:cNvSpPr/>
            <p:nvPr/>
          </p:nvSpPr>
          <p:spPr>
            <a:xfrm flipH="1" rot="5400000">
              <a:off x="3608263" y="-354343"/>
              <a:ext cx="1927419" cy="8711255"/>
            </a:xfrm>
            <a:custGeom>
              <a:rect b="b" l="l" r="r" t="t"/>
              <a:pathLst>
                <a:path extrusionOk="0" h="191593" w="129727">
                  <a:moveTo>
                    <a:pt x="129727" y="0"/>
                  </a:moveTo>
                  <a:lnTo>
                    <a:pt x="0" y="0"/>
                  </a:lnTo>
                  <a:lnTo>
                    <a:pt x="0" y="191593"/>
                  </a:lnTo>
                  <a:lnTo>
                    <a:pt x="129727" y="191593"/>
                  </a:lnTo>
                </a:path>
              </a:pathLst>
            </a:custGeom>
            <a:noFill/>
            <a:ln cap="flat" cmpd="sng" w="38100">
              <a:solidFill>
                <a:schemeClr val="dk1"/>
              </a:solidFill>
              <a:prstDash val="solid"/>
              <a:miter lim="8000"/>
              <a:headEnd len="med" w="med" type="none"/>
              <a:tailEnd len="med" w="med" type="none"/>
            </a:ln>
          </p:spPr>
        </p:sp>
      </p:grpSp>
      <p:pic>
        <p:nvPicPr>
          <p:cNvPr id="88" name="Google Shape;88;p10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5400000">
            <a:off x="-13725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0"/>
          <p:cNvPicPr preferRelativeResize="0"/>
          <p:nvPr/>
        </p:nvPicPr>
        <p:blipFill rotWithShape="1">
          <a:blip r:embed="rId3">
            <a:alphaModFix/>
          </a:blip>
          <a:srcRect b="2465" l="0" r="0" t="5883"/>
          <a:stretch/>
        </p:blipFill>
        <p:spPr>
          <a:xfrm rot="-5400000">
            <a:off x="8358200" y="2247474"/>
            <a:ext cx="923049" cy="64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 SemiBold"/>
              <a:buNone/>
              <a:defRPr sz="3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2.jpg"/><Relationship Id="rId5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Relationship Id="rId4" Type="http://schemas.openxmlformats.org/officeDocument/2006/relationships/image" Target="../media/image30.png"/><Relationship Id="rId5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29.jpg"/><Relationship Id="rId5" Type="http://schemas.openxmlformats.org/officeDocument/2006/relationships/image" Target="../media/image38.jp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jpg"/><Relationship Id="rId4" Type="http://schemas.openxmlformats.org/officeDocument/2006/relationships/image" Target="../media/image33.jpg"/><Relationship Id="rId5" Type="http://schemas.openxmlformats.org/officeDocument/2006/relationships/image" Target="../media/image3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gif"/><Relationship Id="rId4" Type="http://schemas.openxmlformats.org/officeDocument/2006/relationships/image" Target="../media/image36.jpg"/><Relationship Id="rId5" Type="http://schemas.openxmlformats.org/officeDocument/2006/relationships/image" Target="../media/image34.png"/><Relationship Id="rId6" Type="http://schemas.openxmlformats.org/officeDocument/2006/relationships/image" Target="../media/image3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4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24.jpg"/><Relationship Id="rId6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 txBox="1"/>
          <p:nvPr>
            <p:ph type="ctrTitle"/>
          </p:nvPr>
        </p:nvSpPr>
        <p:spPr>
          <a:xfrm>
            <a:off x="713225" y="1447350"/>
            <a:ext cx="7717500" cy="175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IT204F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Playfair Display"/>
                <a:ea typeface="Playfair Display"/>
                <a:cs typeface="Playfair Display"/>
                <a:sym typeface="Playfair Display"/>
              </a:rPr>
              <a:t>IT application</a:t>
            </a:r>
            <a:endParaRPr i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4" name="Google Shape;304;p29"/>
          <p:cNvSpPr txBox="1"/>
          <p:nvPr>
            <p:ph idx="1" type="subTitle"/>
          </p:nvPr>
        </p:nvSpPr>
        <p:spPr>
          <a:xfrm>
            <a:off x="2307675" y="3396200"/>
            <a:ext cx="45288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Kristen </a:t>
            </a:r>
            <a:r>
              <a:rPr lang="en"/>
              <a:t>231123H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 </a:t>
            </a:r>
            <a:r>
              <a:rPr lang="en"/>
              <a:t>231096R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Shavonne </a:t>
            </a:r>
            <a:r>
              <a:rPr lang="en"/>
              <a:t>231271W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Tristin 231301C</a:t>
            </a:r>
            <a:endParaRPr/>
          </a:p>
        </p:txBody>
      </p:sp>
      <p:cxnSp>
        <p:nvCxnSpPr>
          <p:cNvPr id="305" name="Google Shape;305;p29"/>
          <p:cNvCxnSpPr/>
          <p:nvPr/>
        </p:nvCxnSpPr>
        <p:spPr>
          <a:xfrm>
            <a:off x="3736925" y="3300900"/>
            <a:ext cx="167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6" name="Google Shape;306;p29"/>
          <p:cNvPicPr preferRelativeResize="0"/>
          <p:nvPr/>
        </p:nvPicPr>
        <p:blipFill rotWithShape="1">
          <a:blip r:embed="rId3">
            <a:alphaModFix/>
          </a:blip>
          <a:srcRect b="18546" l="0" r="17321" t="0"/>
          <a:stretch/>
        </p:blipFill>
        <p:spPr>
          <a:xfrm>
            <a:off x="6358425" y="2399175"/>
            <a:ext cx="2785574" cy="27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 rotWithShape="1">
          <a:blip r:embed="rId4">
            <a:alphaModFix/>
          </a:blip>
          <a:srcRect b="5563" l="30465" r="4408" t="5563"/>
          <a:stretch/>
        </p:blipFill>
        <p:spPr>
          <a:xfrm>
            <a:off x="0" y="0"/>
            <a:ext cx="2064425" cy="28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8"/>
          <p:cNvSpPr txBox="1"/>
          <p:nvPr>
            <p:ph type="title"/>
          </p:nvPr>
        </p:nvSpPr>
        <p:spPr>
          <a:xfrm>
            <a:off x="1365900" y="2109000"/>
            <a:ext cx="64122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Playfair Display"/>
                <a:ea typeface="Playfair Display"/>
                <a:cs typeface="Playfair Display"/>
                <a:sym typeface="Playfair Display"/>
              </a:rPr>
              <a:t>Personalized Nutrition and Dietary </a:t>
            </a:r>
            <a:r>
              <a:rPr b="1" lang="en" sz="3000">
                <a:latin typeface="Playfair Display"/>
                <a:ea typeface="Playfair Display"/>
                <a:cs typeface="Playfair Display"/>
                <a:sym typeface="Playfair Display"/>
              </a:rPr>
              <a:t>Accommodation</a:t>
            </a:r>
            <a:endParaRPr b="1" sz="3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88" name="Google Shape;388;p38"/>
          <p:cNvSpPr txBox="1"/>
          <p:nvPr>
            <p:ph idx="2" type="title"/>
          </p:nvPr>
        </p:nvSpPr>
        <p:spPr>
          <a:xfrm>
            <a:off x="3927600" y="1272350"/>
            <a:ext cx="12888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en"/>
              <a:t>2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"/>
          <p:cNvSpPr txBox="1"/>
          <p:nvPr>
            <p:ph type="title"/>
          </p:nvPr>
        </p:nvSpPr>
        <p:spPr>
          <a:xfrm>
            <a:off x="483150" y="655125"/>
            <a:ext cx="8177700" cy="12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Enhancing the Beverages Experience for Our Valued Elderly Customers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"/>
          <p:cNvSpPr txBox="1"/>
          <p:nvPr>
            <p:ph idx="1" type="subTitle"/>
          </p:nvPr>
        </p:nvSpPr>
        <p:spPr>
          <a:xfrm>
            <a:off x="3263550" y="2099275"/>
            <a:ext cx="5397300" cy="26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 customer-centric F&amp;B provider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 need for personalized nutrition to cater to the unique dietary requirements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Opportunity for digital innovation to streamline the process.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3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4558" r="24553" t="0"/>
          <a:stretch/>
        </p:blipFill>
        <p:spPr>
          <a:xfrm>
            <a:off x="483150" y="1455750"/>
            <a:ext cx="2320500" cy="3040200"/>
          </a:xfrm>
          <a:prstGeom prst="rect">
            <a:avLst/>
          </a:prstGeom>
        </p:spPr>
      </p:pic>
      <p:sp>
        <p:nvSpPr>
          <p:cNvPr id="396" name="Google Shape;396;p39"/>
          <p:cNvSpPr txBox="1"/>
          <p:nvPr/>
        </p:nvSpPr>
        <p:spPr>
          <a:xfrm>
            <a:off x="3263550" y="1378600"/>
            <a:ext cx="51633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</a:rPr>
              <a:t>Personalized Nutrition and Digital Innovation at Koufu's Beverage Stall</a:t>
            </a:r>
            <a:endParaRPr sz="1800" u="sng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</a:t>
            </a:r>
            <a:r>
              <a:rPr lang="en"/>
              <a:t> the Challenge</a:t>
            </a:r>
            <a:endParaRPr/>
          </a:p>
        </p:txBody>
      </p:sp>
      <p:sp>
        <p:nvSpPr>
          <p:cNvPr id="402" name="Google Shape;402;p40"/>
          <p:cNvSpPr txBox="1"/>
          <p:nvPr>
            <p:ph idx="1" type="subTitle"/>
          </p:nvPr>
        </p:nvSpPr>
        <p:spPr>
          <a:xfrm>
            <a:off x="240500" y="3078650"/>
            <a:ext cx="5306400" cy="15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Char char="-"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Senior citizens may need more time and support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Char char="-"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Standing in long lines can be physically and mentally exhausting.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Char char="-"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Providing a personalized touch and addressing these difficulties require digital innovation.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40"/>
          <p:cNvSpPr txBox="1"/>
          <p:nvPr>
            <p:ph idx="2" type="subTitle"/>
          </p:nvPr>
        </p:nvSpPr>
        <p:spPr>
          <a:xfrm>
            <a:off x="339225" y="1737776"/>
            <a:ext cx="5306400" cy="1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Navigating long queues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Particular nutritional needs and preferences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Using technology</a:t>
            </a:r>
            <a:endParaRPr sz="16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0"/>
          <p:cNvSpPr txBox="1"/>
          <p:nvPr>
            <p:ph idx="3" type="subTitle"/>
          </p:nvPr>
        </p:nvSpPr>
        <p:spPr>
          <a:xfrm>
            <a:off x="0" y="1369125"/>
            <a:ext cx="530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Challenges faced by the elderly</a:t>
            </a:r>
            <a:endParaRPr sz="2200" u="sng"/>
          </a:p>
        </p:txBody>
      </p:sp>
      <p:sp>
        <p:nvSpPr>
          <p:cNvPr id="405" name="Google Shape;405;p40"/>
          <p:cNvSpPr txBox="1"/>
          <p:nvPr>
            <p:ph idx="4" type="subTitle"/>
          </p:nvPr>
        </p:nvSpPr>
        <p:spPr>
          <a:xfrm>
            <a:off x="-1283400" y="2759375"/>
            <a:ext cx="5306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/>
              <a:t>Key facts:</a:t>
            </a:r>
            <a:endParaRPr sz="2200" u="sng"/>
          </a:p>
        </p:txBody>
      </p:sp>
      <p:pic>
        <p:nvPicPr>
          <p:cNvPr id="406" name="Google Shape;406;p40"/>
          <p:cNvPicPr preferRelativeResize="0"/>
          <p:nvPr/>
        </p:nvPicPr>
        <p:blipFill rotWithShape="1">
          <a:blip r:embed="rId3">
            <a:alphaModFix/>
          </a:blip>
          <a:srcRect b="8458" l="0" r="0" t="0"/>
          <a:stretch/>
        </p:blipFill>
        <p:spPr>
          <a:xfrm>
            <a:off x="5363550" y="1256775"/>
            <a:ext cx="3227925" cy="17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50" y="3029275"/>
            <a:ext cx="3227925" cy="171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type="title"/>
          </p:nvPr>
        </p:nvSpPr>
        <p:spPr>
          <a:xfrm>
            <a:off x="719975" y="282825"/>
            <a:ext cx="77040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“</a:t>
            </a:r>
            <a:r>
              <a:rPr lang="en"/>
              <a:t>Elderly-Friendly Drink Assistance’’</a:t>
            </a:r>
            <a:endParaRPr/>
          </a:p>
        </p:txBody>
      </p:sp>
      <p:sp>
        <p:nvSpPr>
          <p:cNvPr id="413" name="Google Shape;413;p41"/>
          <p:cNvSpPr txBox="1"/>
          <p:nvPr>
            <p:ph idx="1" type="subTitle"/>
          </p:nvPr>
        </p:nvSpPr>
        <p:spPr>
          <a:xfrm>
            <a:off x="571900" y="2697250"/>
            <a:ext cx="2430900" cy="19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Dietary Preferences Profiles for each user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retains choices for subsequent orders</a:t>
            </a:r>
            <a:endParaRPr sz="14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1"/>
          <p:cNvSpPr txBox="1"/>
          <p:nvPr>
            <p:ph idx="2" type="subTitle"/>
          </p:nvPr>
        </p:nvSpPr>
        <p:spPr>
          <a:xfrm>
            <a:off x="3282475" y="2697250"/>
            <a:ext cx="2430900" cy="19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User-friendly interface with larger text and clear visuals</a:t>
            </a:r>
            <a:endParaRPr sz="14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Navigation made simpler with easily accessible buttons for effortless use.</a:t>
            </a:r>
            <a:endParaRPr sz="1400">
              <a:solidFill>
                <a:srgbClr val="19191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1"/>
          <p:cNvSpPr txBox="1"/>
          <p:nvPr>
            <p:ph idx="3" type="subTitle"/>
          </p:nvPr>
        </p:nvSpPr>
        <p:spPr>
          <a:xfrm>
            <a:off x="5993050" y="2697250"/>
            <a:ext cx="2430900" cy="19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beverage option's nutritional information is presented clearly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400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lerts for healthier choices.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1"/>
          <p:cNvSpPr txBox="1"/>
          <p:nvPr>
            <p:ph idx="4" type="subTitle"/>
          </p:nvPr>
        </p:nvSpPr>
        <p:spPr>
          <a:xfrm>
            <a:off x="720000" y="1889350"/>
            <a:ext cx="24309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Nutrition</a:t>
            </a:r>
            <a:endParaRPr/>
          </a:p>
        </p:txBody>
      </p:sp>
      <p:sp>
        <p:nvSpPr>
          <p:cNvPr id="417" name="Google Shape;417;p41"/>
          <p:cNvSpPr txBox="1"/>
          <p:nvPr>
            <p:ph idx="5" type="subTitle"/>
          </p:nvPr>
        </p:nvSpPr>
        <p:spPr>
          <a:xfrm>
            <a:off x="3356506" y="1844938"/>
            <a:ext cx="24309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Simplified Ordering Process</a:t>
            </a:r>
            <a:endParaRPr sz="2800"/>
          </a:p>
        </p:txBody>
      </p:sp>
      <p:sp>
        <p:nvSpPr>
          <p:cNvPr id="418" name="Google Shape;418;p41"/>
          <p:cNvSpPr txBox="1"/>
          <p:nvPr>
            <p:ph idx="6" type="subTitle"/>
          </p:nvPr>
        </p:nvSpPr>
        <p:spPr>
          <a:xfrm>
            <a:off x="5993004" y="1844938"/>
            <a:ext cx="24309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Nutritional Highlights</a:t>
            </a:r>
            <a:endParaRPr/>
          </a:p>
        </p:txBody>
      </p:sp>
      <p:sp>
        <p:nvSpPr>
          <p:cNvPr id="419" name="Google Shape;419;p41"/>
          <p:cNvSpPr txBox="1"/>
          <p:nvPr/>
        </p:nvSpPr>
        <p:spPr>
          <a:xfrm>
            <a:off x="2853125" y="1303125"/>
            <a:ext cx="45315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19191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Tailored Digital Solution</a:t>
            </a:r>
            <a:endParaRPr sz="2200">
              <a:solidFill>
                <a:srgbClr val="19191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 txBox="1"/>
          <p:nvPr>
            <p:ph type="title"/>
          </p:nvPr>
        </p:nvSpPr>
        <p:spPr>
          <a:xfrm>
            <a:off x="1613550" y="2304425"/>
            <a:ext cx="5916900" cy="7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Streamlining Checkout Process</a:t>
            </a:r>
            <a:endParaRPr sz="3000"/>
          </a:p>
        </p:txBody>
      </p:sp>
      <p:sp>
        <p:nvSpPr>
          <p:cNvPr id="425" name="Google Shape;425;p42"/>
          <p:cNvSpPr txBox="1"/>
          <p:nvPr>
            <p:ph idx="2" type="title"/>
          </p:nvPr>
        </p:nvSpPr>
        <p:spPr>
          <a:xfrm>
            <a:off x="3927600" y="1378925"/>
            <a:ext cx="12888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this mean?</a:t>
            </a:r>
            <a:endParaRPr/>
          </a:p>
        </p:txBody>
      </p:sp>
      <p:sp>
        <p:nvSpPr>
          <p:cNvPr id="431" name="Google Shape;431;p43"/>
          <p:cNvSpPr txBox="1"/>
          <p:nvPr/>
        </p:nvSpPr>
        <p:spPr>
          <a:xfrm>
            <a:off x="659700" y="1112200"/>
            <a:ext cx="7824600" cy="21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Introducing more options rather than just having the traditional checkout processes. Limited payment options can cause slower customer flow which may subsequently result in : 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Longer queue times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Unhappy customers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■"/>
            </a:pPr>
            <a:r>
              <a:rPr lang="en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Decreased profits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2" name="Google Shape;4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525" y="3350775"/>
            <a:ext cx="2103576" cy="14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3"/>
          <p:cNvPicPr preferRelativeResize="0"/>
          <p:nvPr/>
        </p:nvPicPr>
        <p:blipFill rotWithShape="1">
          <a:blip r:embed="rId4">
            <a:alphaModFix/>
          </a:blip>
          <a:srcRect b="0" l="18996" r="25030" t="0"/>
          <a:stretch/>
        </p:blipFill>
        <p:spPr>
          <a:xfrm>
            <a:off x="4926850" y="3465876"/>
            <a:ext cx="1164800" cy="11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525" y="3398325"/>
            <a:ext cx="1396950" cy="13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3"/>
          <p:cNvSpPr/>
          <p:nvPr/>
        </p:nvSpPr>
        <p:spPr>
          <a:xfrm>
            <a:off x="3984475" y="3936800"/>
            <a:ext cx="814500" cy="34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9191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type="title"/>
          </p:nvPr>
        </p:nvSpPr>
        <p:spPr>
          <a:xfrm>
            <a:off x="713213" y="10013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achieve this?</a:t>
            </a:r>
            <a:endParaRPr/>
          </a:p>
        </p:txBody>
      </p:sp>
      <p:sp>
        <p:nvSpPr>
          <p:cNvPr id="441" name="Google Shape;441;p44"/>
          <p:cNvSpPr txBox="1"/>
          <p:nvPr>
            <p:ph idx="1" type="subTitle"/>
          </p:nvPr>
        </p:nvSpPr>
        <p:spPr>
          <a:xfrm>
            <a:off x="713225" y="1894750"/>
            <a:ext cx="4560600" cy="19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Implement digital wallet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Similar to existing ones like GrabPay and ShopeePay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Get points from purchases which can be accumulated to redeem free drinks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42" name="Google Shape;442;p44"/>
          <p:cNvPicPr preferRelativeResize="0"/>
          <p:nvPr/>
        </p:nvPicPr>
        <p:blipFill rotWithShape="1">
          <a:blip r:embed="rId3">
            <a:alphaModFix/>
          </a:blip>
          <a:srcRect b="33470" l="0" r="17938" t="0"/>
          <a:stretch/>
        </p:blipFill>
        <p:spPr>
          <a:xfrm>
            <a:off x="6868050" y="3298250"/>
            <a:ext cx="2275950" cy="184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 rotWithShape="1">
          <a:blip r:embed="rId4">
            <a:alphaModFix/>
          </a:blip>
          <a:srcRect b="7434" l="4498" r="3884" t="4264"/>
          <a:stretch/>
        </p:blipFill>
        <p:spPr>
          <a:xfrm>
            <a:off x="5515000" y="1669061"/>
            <a:ext cx="2773501" cy="173098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4" name="Google Shape;44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5566" y="1426751"/>
            <a:ext cx="1932354" cy="221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this help?</a:t>
            </a:r>
            <a:endParaRPr/>
          </a:p>
        </p:txBody>
      </p:sp>
      <p:sp>
        <p:nvSpPr>
          <p:cNvPr id="450" name="Google Shape;450;p45"/>
          <p:cNvSpPr txBox="1"/>
          <p:nvPr>
            <p:ph idx="5" type="subTitle"/>
          </p:nvPr>
        </p:nvSpPr>
        <p:spPr>
          <a:xfrm>
            <a:off x="756000" y="1490413"/>
            <a:ext cx="3579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urce Sans Pro"/>
                <a:ea typeface="Source Sans Pro"/>
                <a:cs typeface="Source Sans Pro"/>
                <a:sym typeface="Source Sans Pro"/>
              </a:rPr>
              <a:t>↑</a:t>
            </a:r>
            <a:r>
              <a:rPr lang="en"/>
              <a:t> Customer Satisfaction</a:t>
            </a:r>
            <a:endParaRPr/>
          </a:p>
        </p:txBody>
      </p:sp>
      <p:sp>
        <p:nvSpPr>
          <p:cNvPr id="451" name="Google Shape;451;p45"/>
          <p:cNvSpPr txBox="1"/>
          <p:nvPr>
            <p:ph idx="1" type="subTitle"/>
          </p:nvPr>
        </p:nvSpPr>
        <p:spPr>
          <a:xfrm>
            <a:off x="815250" y="2311788"/>
            <a:ext cx="34608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Builds loyalty since there is a reward system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Increased profits from returning customers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Shorter queues and queueing times</a:t>
            </a:r>
            <a:endParaRPr sz="1600"/>
          </a:p>
        </p:txBody>
      </p:sp>
      <p:sp>
        <p:nvSpPr>
          <p:cNvPr id="452" name="Google Shape;452;p45"/>
          <p:cNvSpPr txBox="1"/>
          <p:nvPr>
            <p:ph idx="4" type="subTitle"/>
          </p:nvPr>
        </p:nvSpPr>
        <p:spPr>
          <a:xfrm>
            <a:off x="4927200" y="1490400"/>
            <a:ext cx="2430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urce Sans Pro"/>
                <a:ea typeface="Source Sans Pro"/>
                <a:cs typeface="Source Sans Pro"/>
                <a:sym typeface="Source Sans Pro"/>
              </a:rPr>
              <a:t>↑</a:t>
            </a:r>
            <a:r>
              <a:rPr lang="en"/>
              <a:t> Efficiency</a:t>
            </a:r>
            <a:endParaRPr/>
          </a:p>
        </p:txBody>
      </p:sp>
      <p:sp>
        <p:nvSpPr>
          <p:cNvPr id="453" name="Google Shape;453;p45"/>
          <p:cNvSpPr txBox="1"/>
          <p:nvPr>
            <p:ph idx="1" type="subTitle"/>
          </p:nvPr>
        </p:nvSpPr>
        <p:spPr>
          <a:xfrm>
            <a:off x="4927200" y="2311775"/>
            <a:ext cx="3460800" cy="13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More flexible options so checking out takes a shorter amount of 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Elderly have more options since they may not have online payment methods currently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125" y="1674425"/>
            <a:ext cx="3956475" cy="22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6"/>
          <p:cNvSpPr txBox="1"/>
          <p:nvPr>
            <p:ph type="title"/>
          </p:nvPr>
        </p:nvSpPr>
        <p:spPr>
          <a:xfrm>
            <a:off x="720000" y="402225"/>
            <a:ext cx="77040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digital innovations…</a:t>
            </a:r>
            <a:endParaRPr/>
          </a:p>
        </p:txBody>
      </p:sp>
      <p:pic>
        <p:nvPicPr>
          <p:cNvPr id="460" name="Google Shape;460;p46"/>
          <p:cNvPicPr preferRelativeResize="0"/>
          <p:nvPr/>
        </p:nvPicPr>
        <p:blipFill rotWithShape="1">
          <a:blip r:embed="rId4">
            <a:alphaModFix/>
          </a:blip>
          <a:srcRect b="29740" l="0" r="15945" t="0"/>
          <a:stretch/>
        </p:blipFill>
        <p:spPr>
          <a:xfrm>
            <a:off x="1414700" y="1515525"/>
            <a:ext cx="2275374" cy="126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925" y="2783200"/>
            <a:ext cx="2012349" cy="13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8125" y="2783200"/>
            <a:ext cx="1566025" cy="156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7"/>
          <p:cNvSpPr txBox="1"/>
          <p:nvPr>
            <p:ph type="title"/>
          </p:nvPr>
        </p:nvSpPr>
        <p:spPr>
          <a:xfrm>
            <a:off x="1613550" y="2304425"/>
            <a:ext cx="5916900" cy="7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 of digital menu</a:t>
            </a:r>
            <a:endParaRPr sz="3000"/>
          </a:p>
        </p:txBody>
      </p:sp>
      <p:sp>
        <p:nvSpPr>
          <p:cNvPr id="468" name="Google Shape;468;p47"/>
          <p:cNvSpPr txBox="1"/>
          <p:nvPr>
            <p:ph idx="2" type="title"/>
          </p:nvPr>
        </p:nvSpPr>
        <p:spPr>
          <a:xfrm>
            <a:off x="3927600" y="1378925"/>
            <a:ext cx="12888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Char char="+"/>
            </a:pPr>
            <a:r>
              <a:rPr lang="en"/>
              <a:t>Business needs </a:t>
            </a:r>
            <a:endParaRPr/>
          </a:p>
        </p:txBody>
      </p:sp>
      <p:sp>
        <p:nvSpPr>
          <p:cNvPr id="313" name="Google Shape;313;p30"/>
          <p:cNvSpPr txBox="1"/>
          <p:nvPr>
            <p:ph idx="2" type="title"/>
          </p:nvPr>
        </p:nvSpPr>
        <p:spPr>
          <a:xfrm>
            <a:off x="1070700" y="19063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4" name="Google Shape;314;p30"/>
          <p:cNvSpPr txBox="1"/>
          <p:nvPr>
            <p:ph idx="3" type="title"/>
          </p:nvPr>
        </p:nvSpPr>
        <p:spPr>
          <a:xfrm>
            <a:off x="4880700" y="30900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30"/>
          <p:cNvSpPr txBox="1"/>
          <p:nvPr>
            <p:ph idx="4" type="title"/>
          </p:nvPr>
        </p:nvSpPr>
        <p:spPr>
          <a:xfrm>
            <a:off x="1070700" y="309010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6" name="Google Shape;316;p30"/>
          <p:cNvSpPr txBox="1"/>
          <p:nvPr>
            <p:ph idx="6" type="title"/>
          </p:nvPr>
        </p:nvSpPr>
        <p:spPr>
          <a:xfrm>
            <a:off x="4844275" y="1906375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7" name="Google Shape;317;p30"/>
          <p:cNvSpPr txBox="1"/>
          <p:nvPr>
            <p:ph idx="1" type="subTitle"/>
          </p:nvPr>
        </p:nvSpPr>
        <p:spPr>
          <a:xfrm>
            <a:off x="1957800" y="190637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Tristin</a:t>
            </a:r>
            <a:endParaRPr/>
          </a:p>
        </p:txBody>
      </p:sp>
      <p:sp>
        <p:nvSpPr>
          <p:cNvPr id="318" name="Google Shape;318;p30"/>
          <p:cNvSpPr txBox="1"/>
          <p:nvPr>
            <p:ph idx="8" type="subTitle"/>
          </p:nvPr>
        </p:nvSpPr>
        <p:spPr>
          <a:xfrm>
            <a:off x="1957800" y="3090100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Kristen	</a:t>
            </a:r>
            <a:endParaRPr/>
          </a:p>
        </p:txBody>
      </p:sp>
      <p:sp>
        <p:nvSpPr>
          <p:cNvPr id="319" name="Google Shape;319;p30"/>
          <p:cNvSpPr txBox="1"/>
          <p:nvPr>
            <p:ph idx="9" type="subTitle"/>
          </p:nvPr>
        </p:nvSpPr>
        <p:spPr>
          <a:xfrm>
            <a:off x="5731375" y="1906375"/>
            <a:ext cx="23055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Shavonne</a:t>
            </a:r>
            <a:endParaRPr/>
          </a:p>
        </p:txBody>
      </p:sp>
      <p:sp>
        <p:nvSpPr>
          <p:cNvPr id="320" name="Google Shape;320;p30"/>
          <p:cNvSpPr txBox="1"/>
          <p:nvPr>
            <p:ph idx="13" type="subTitle"/>
          </p:nvPr>
        </p:nvSpPr>
        <p:spPr>
          <a:xfrm>
            <a:off x="5767800" y="3090100"/>
            <a:ext cx="1211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Janice</a:t>
            </a:r>
            <a:endParaRPr/>
          </a:p>
        </p:txBody>
      </p:sp>
      <p:sp>
        <p:nvSpPr>
          <p:cNvPr id="321" name="Google Shape;321;p30"/>
          <p:cNvSpPr txBox="1"/>
          <p:nvPr/>
        </p:nvSpPr>
        <p:spPr>
          <a:xfrm>
            <a:off x="1070700" y="2383075"/>
            <a:ext cx="29286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Inclusivity in business operations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2" name="Google Shape;322;p30"/>
          <p:cNvSpPr txBox="1"/>
          <p:nvPr/>
        </p:nvSpPr>
        <p:spPr>
          <a:xfrm>
            <a:off x="932525" y="3733750"/>
            <a:ext cx="2754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Personalized Nutrition and Dietary Accommodation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4969800" y="2353975"/>
            <a:ext cx="3103500" cy="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Streamlining Checkout Process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5329650" y="3733750"/>
            <a:ext cx="2088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Use of digital menu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8"/>
          <p:cNvSpPr txBox="1"/>
          <p:nvPr>
            <p:ph type="title"/>
          </p:nvPr>
        </p:nvSpPr>
        <p:spPr>
          <a:xfrm>
            <a:off x="5346575" y="788600"/>
            <a:ext cx="3454500" cy="17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Elderly cannot see clearly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Have to spend more time looking at the printed menu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Source Sans Pro"/>
              <a:buChar char="●"/>
            </a:pP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May find the ordering process stressful and </a:t>
            </a:r>
            <a:r>
              <a:rPr b="1" lang="en" sz="1500">
                <a:latin typeface="Source Sans Pro"/>
                <a:ea typeface="Source Sans Pro"/>
                <a:cs typeface="Source Sans Pro"/>
                <a:sym typeface="Source Sans Pro"/>
              </a:rPr>
              <a:t>inconvenient</a:t>
            </a:r>
            <a:endParaRPr b="1" sz="15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74" name="Google Shape;47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5171" y="2740075"/>
            <a:ext cx="3291475" cy="18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625" y="1210600"/>
            <a:ext cx="2581225" cy="28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8"/>
          <p:cNvPicPr preferRelativeResize="0"/>
          <p:nvPr/>
        </p:nvPicPr>
        <p:blipFill rotWithShape="1">
          <a:blip r:embed="rId5">
            <a:alphaModFix/>
          </a:blip>
          <a:srcRect b="11621" l="0" r="0" t="0"/>
          <a:stretch/>
        </p:blipFill>
        <p:spPr>
          <a:xfrm>
            <a:off x="3565175" y="903025"/>
            <a:ext cx="1869226" cy="165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9"/>
          <p:cNvSpPr txBox="1"/>
          <p:nvPr>
            <p:ph idx="1" type="subTitle"/>
          </p:nvPr>
        </p:nvSpPr>
        <p:spPr>
          <a:xfrm>
            <a:off x="619075" y="532950"/>
            <a:ext cx="24132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longer waiting time</a:t>
            </a:r>
            <a:endParaRPr b="1"/>
          </a:p>
        </p:txBody>
      </p:sp>
      <p:pic>
        <p:nvPicPr>
          <p:cNvPr id="482" name="Google Shape;4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950" y="1301225"/>
            <a:ext cx="1883850" cy="33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75" y="1176625"/>
            <a:ext cx="2859100" cy="34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3025" y="2586325"/>
            <a:ext cx="13184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6300" y="1302025"/>
            <a:ext cx="1520482" cy="33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49"/>
          <p:cNvSpPr txBox="1"/>
          <p:nvPr>
            <p:ph idx="1" type="subTitle"/>
          </p:nvPr>
        </p:nvSpPr>
        <p:spPr>
          <a:xfrm>
            <a:off x="5673050" y="409050"/>
            <a:ext cx="259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r>
              <a:rPr b="1" lang="en"/>
              <a:t>ustomers feeling angry, impatient or frustrated</a:t>
            </a:r>
            <a:endParaRPr b="1"/>
          </a:p>
        </p:txBody>
      </p:sp>
      <p:sp>
        <p:nvSpPr>
          <p:cNvPr id="487" name="Google Shape;487;p49"/>
          <p:cNvSpPr/>
          <p:nvPr/>
        </p:nvSpPr>
        <p:spPr>
          <a:xfrm>
            <a:off x="1161750" y="954750"/>
            <a:ext cx="211175" cy="739575"/>
          </a:xfrm>
          <a:custGeom>
            <a:rect b="b" l="l" r="r" t="t"/>
            <a:pathLst>
              <a:path extrusionOk="0" h="29583" w="8447">
                <a:moveTo>
                  <a:pt x="3822" y="0"/>
                </a:moveTo>
                <a:cubicBezTo>
                  <a:pt x="1633" y="2188"/>
                  <a:pt x="823" y="6376"/>
                  <a:pt x="2208" y="9144"/>
                </a:cubicBezTo>
                <a:cubicBezTo>
                  <a:pt x="3144" y="11016"/>
                  <a:pt x="8050" y="12283"/>
                  <a:pt x="8394" y="10219"/>
                </a:cubicBezTo>
                <a:cubicBezTo>
                  <a:pt x="8816" y="7687"/>
                  <a:pt x="1765" y="6202"/>
                  <a:pt x="864" y="8606"/>
                </a:cubicBezTo>
                <a:cubicBezTo>
                  <a:pt x="-1620" y="15230"/>
                  <a:pt x="1854" y="22871"/>
                  <a:pt x="4091" y="295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8" name="Google Shape;488;p49"/>
          <p:cNvSpPr/>
          <p:nvPr/>
        </p:nvSpPr>
        <p:spPr>
          <a:xfrm>
            <a:off x="5174822" y="996226"/>
            <a:ext cx="452750" cy="656600"/>
          </a:xfrm>
          <a:custGeom>
            <a:rect b="b" l="l" r="r" t="t"/>
            <a:pathLst>
              <a:path extrusionOk="0" h="26264" w="18110">
                <a:moveTo>
                  <a:pt x="18110" y="177"/>
                </a:moveTo>
                <a:cubicBezTo>
                  <a:pt x="7846" y="-1876"/>
                  <a:pt x="-2681" y="16334"/>
                  <a:pt x="629" y="2626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9" name="Google Shape;489;p49"/>
          <p:cNvSpPr/>
          <p:nvPr/>
        </p:nvSpPr>
        <p:spPr>
          <a:xfrm>
            <a:off x="7959296" y="840450"/>
            <a:ext cx="519075" cy="739575"/>
          </a:xfrm>
          <a:custGeom>
            <a:rect b="b" l="l" r="r" t="t"/>
            <a:pathLst>
              <a:path extrusionOk="0" h="29583" w="20763">
                <a:moveTo>
                  <a:pt x="1399" y="0"/>
                </a:moveTo>
                <a:cubicBezTo>
                  <a:pt x="4673" y="3271"/>
                  <a:pt x="11039" y="7863"/>
                  <a:pt x="8660" y="11833"/>
                </a:cubicBezTo>
                <a:cubicBezTo>
                  <a:pt x="7475" y="13810"/>
                  <a:pt x="3998" y="14478"/>
                  <a:pt x="1937" y="13447"/>
                </a:cubicBezTo>
                <a:cubicBezTo>
                  <a:pt x="362" y="12659"/>
                  <a:pt x="-653" y="9582"/>
                  <a:pt x="592" y="8337"/>
                </a:cubicBezTo>
                <a:cubicBezTo>
                  <a:pt x="7497" y="1432"/>
                  <a:pt x="20763" y="19818"/>
                  <a:pt x="20763" y="295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What is the </a:t>
            </a:r>
            <a:r>
              <a:rPr lang="en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solution</a:t>
            </a:r>
            <a:r>
              <a:rPr lang="en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?</a:t>
            </a:r>
            <a:endParaRPr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84775"/>
            <a:ext cx="3159600" cy="31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0"/>
          <p:cNvSpPr txBox="1"/>
          <p:nvPr/>
        </p:nvSpPr>
        <p:spPr>
          <a:xfrm>
            <a:off x="3992400" y="1284775"/>
            <a:ext cx="47502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Digital innovation such as the implementation of a digital menu that can be accessible through scanning a QR 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code</a:t>
            </a: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can be a solution to the problem.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What can be found in the </a:t>
            </a:r>
            <a:r>
              <a:rPr lang="en" sz="13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digital</a:t>
            </a:r>
            <a:r>
              <a:rPr lang="en" sz="13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menu and how can it help?</a:t>
            </a:r>
            <a:endParaRPr sz="13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fair Display SemiBold"/>
              <a:buChar char="❖"/>
            </a:pPr>
            <a:r>
              <a:rPr lang="en" sz="1100" u="sng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Visual </a:t>
            </a:r>
            <a:r>
              <a:rPr lang="en" sz="1100" u="sng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representations</a:t>
            </a:r>
            <a:r>
              <a:rPr lang="en" sz="1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of the menu items </a:t>
            </a:r>
            <a:endParaRPr sz="11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&gt; to </a:t>
            </a:r>
            <a:r>
              <a:rPr lang="en" sz="1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make</a:t>
            </a:r>
            <a:r>
              <a:rPr lang="en" sz="1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it </a:t>
            </a:r>
            <a:r>
              <a:rPr lang="en" sz="1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convenient</a:t>
            </a:r>
            <a:r>
              <a:rPr lang="en" sz="1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for elderly who tend to </a:t>
            </a:r>
            <a:r>
              <a:rPr lang="en" sz="1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purchase their drinks based on its appearance</a:t>
            </a:r>
            <a:endParaRPr sz="11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layfair Display SemiBold"/>
              <a:buChar char="❖"/>
            </a:pPr>
            <a:r>
              <a:rPr lang="en" sz="1100" u="sng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Use of large fonts</a:t>
            </a:r>
            <a:r>
              <a:rPr lang="en" sz="1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on the price of the drink and detailed information about its ingredients (such as allergen details)</a:t>
            </a:r>
            <a:endParaRPr sz="11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&gt; to help enhance readability for elderly with poor eyesight </a:t>
            </a:r>
            <a:endParaRPr sz="11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adopt this solution?</a:t>
            </a:r>
            <a:endParaRPr/>
          </a:p>
        </p:txBody>
      </p:sp>
      <p:sp>
        <p:nvSpPr>
          <p:cNvPr id="502" name="Google Shape;502;p51"/>
          <p:cNvSpPr txBox="1"/>
          <p:nvPr>
            <p:ph idx="1" type="body"/>
          </p:nvPr>
        </p:nvSpPr>
        <p:spPr>
          <a:xfrm>
            <a:off x="1217550" y="1270763"/>
            <a:ext cx="4033500" cy="15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Source Sans Pro"/>
              <a:buChar char="➢"/>
            </a:pPr>
            <a:r>
              <a:rPr lang="en" sz="1400"/>
              <a:t>This digital innovation can reduce the</a:t>
            </a:r>
            <a:r>
              <a:rPr lang="en" sz="1400"/>
              <a:t> reliance</a:t>
            </a:r>
            <a:r>
              <a:rPr lang="en" sz="1400"/>
              <a:t> on printed </a:t>
            </a:r>
            <a:r>
              <a:rPr lang="en" sz="1400"/>
              <a:t>menu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Source Sans Pro"/>
              <a:buChar char="➢"/>
            </a:pPr>
            <a:r>
              <a:rPr lang="en" sz="1400"/>
              <a:t>Contributes to environmental sustainability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Source Sans Pro"/>
              <a:buChar char="➢"/>
            </a:pPr>
            <a:r>
              <a:rPr lang="en" sz="1400"/>
              <a:t>Will appeal to environmentally-conscious </a:t>
            </a:r>
            <a:r>
              <a:rPr lang="en" sz="1400"/>
              <a:t>customers</a:t>
            </a:r>
            <a:r>
              <a:rPr lang="en" sz="1400"/>
              <a:t> </a:t>
            </a:r>
            <a:endParaRPr sz="1400"/>
          </a:p>
        </p:txBody>
      </p:sp>
      <p:pic>
        <p:nvPicPr>
          <p:cNvPr id="503" name="Google Shape;5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000" y="1270773"/>
            <a:ext cx="1587900" cy="15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1"/>
          <p:cNvSpPr txBox="1"/>
          <p:nvPr/>
        </p:nvSpPr>
        <p:spPr>
          <a:xfrm>
            <a:off x="3381950" y="3017250"/>
            <a:ext cx="41955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➢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Helps streamline </a:t>
            </a: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operations, enhance efficiency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➢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Latest update of price of the menu items is available on the digital menu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➢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Staffs do not need to convey the changes verbally 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5" name="Google Shape;505;p51"/>
          <p:cNvPicPr preferRelativeResize="0"/>
          <p:nvPr/>
        </p:nvPicPr>
        <p:blipFill rotWithShape="1">
          <a:blip r:embed="rId4">
            <a:alphaModFix/>
          </a:blip>
          <a:srcRect b="11638" l="17430" r="16693" t="14653"/>
          <a:stretch/>
        </p:blipFill>
        <p:spPr>
          <a:xfrm>
            <a:off x="1613650" y="3064475"/>
            <a:ext cx="1554250" cy="158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App</a:t>
            </a:r>
            <a:endParaRPr/>
          </a:p>
        </p:txBody>
      </p:sp>
      <p:pic>
        <p:nvPicPr>
          <p:cNvPr id="511" name="Google Shape;511;p52"/>
          <p:cNvPicPr preferRelativeResize="0"/>
          <p:nvPr/>
        </p:nvPicPr>
        <p:blipFill rotWithShape="1">
          <a:blip r:embed="rId3">
            <a:alphaModFix/>
          </a:blip>
          <a:srcRect b="0" l="0" r="0" t="6235"/>
          <a:stretch/>
        </p:blipFill>
        <p:spPr>
          <a:xfrm>
            <a:off x="879150" y="1112199"/>
            <a:ext cx="1763899" cy="358445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2"/>
          <p:cNvSpPr txBox="1"/>
          <p:nvPr/>
        </p:nvSpPr>
        <p:spPr>
          <a:xfrm>
            <a:off x="3389250" y="1381750"/>
            <a:ext cx="4195500" cy="3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current app that they have for Koufu which is supposed to carry out this function, is not fully completed. Some inconsistencies in the app are: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➢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Some outlets have  more advanced UI and functionalities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➢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NYP outlet isn’t functional at all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➢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Only provides English UI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➢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Information given isn’t complete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➢"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Can be misleading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pic>
        <p:nvPicPr>
          <p:cNvPr id="518" name="Google Shape;518;p53"/>
          <p:cNvPicPr preferRelativeResize="0"/>
          <p:nvPr/>
        </p:nvPicPr>
        <p:blipFill rotWithShape="1">
          <a:blip r:embed="rId3">
            <a:alphaModFix/>
          </a:blip>
          <a:srcRect b="23826" l="0" r="0" t="0"/>
          <a:stretch/>
        </p:blipFill>
        <p:spPr>
          <a:xfrm>
            <a:off x="689113" y="1214200"/>
            <a:ext cx="7765775" cy="287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4"/>
          <p:cNvSpPr txBox="1"/>
          <p:nvPr>
            <p:ph type="title"/>
          </p:nvPr>
        </p:nvSpPr>
        <p:spPr>
          <a:xfrm>
            <a:off x="2347938" y="6157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24" name="Google Shape;524;p54"/>
          <p:cNvSpPr txBox="1"/>
          <p:nvPr>
            <p:ph idx="1" type="subTitle"/>
          </p:nvPr>
        </p:nvSpPr>
        <p:spPr>
          <a:xfrm>
            <a:off x="2347900" y="1674400"/>
            <a:ext cx="4448100" cy="11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525" name="Google Shape;525;p54"/>
          <p:cNvSpPr txBox="1"/>
          <p:nvPr/>
        </p:nvSpPr>
        <p:spPr>
          <a:xfrm>
            <a:off x="2496150" y="4136050"/>
            <a:ext cx="415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Please keep this slide for attribution</a:t>
            </a:r>
            <a:endParaRPr sz="10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6" name="Google Shape;526;p54"/>
          <p:cNvSpPr/>
          <p:nvPr/>
        </p:nvSpPr>
        <p:spPr>
          <a:xfrm>
            <a:off x="3506086" y="2987797"/>
            <a:ext cx="435052" cy="435560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54"/>
          <p:cNvGrpSpPr/>
          <p:nvPr/>
        </p:nvGrpSpPr>
        <p:grpSpPr>
          <a:xfrm>
            <a:off x="4071847" y="2987991"/>
            <a:ext cx="435546" cy="435065"/>
            <a:chOff x="3303268" y="3817349"/>
            <a:chExt cx="346056" cy="345674"/>
          </a:xfrm>
        </p:grpSpPr>
        <p:sp>
          <p:nvSpPr>
            <p:cNvPr id="528" name="Google Shape;528;p54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54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54"/>
          <p:cNvGrpSpPr/>
          <p:nvPr/>
        </p:nvGrpSpPr>
        <p:grpSpPr>
          <a:xfrm>
            <a:off x="4637071" y="2987991"/>
            <a:ext cx="435546" cy="435065"/>
            <a:chOff x="3752358" y="3817349"/>
            <a:chExt cx="346056" cy="345674"/>
          </a:xfrm>
        </p:grpSpPr>
        <p:sp>
          <p:nvSpPr>
            <p:cNvPr id="533" name="Google Shape;533;p54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4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4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4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54"/>
          <p:cNvGrpSpPr/>
          <p:nvPr/>
        </p:nvGrpSpPr>
        <p:grpSpPr>
          <a:xfrm>
            <a:off x="5202295" y="2987991"/>
            <a:ext cx="435506" cy="435065"/>
            <a:chOff x="4201447" y="3817349"/>
            <a:chExt cx="346024" cy="345674"/>
          </a:xfrm>
        </p:grpSpPr>
        <p:sp>
          <p:nvSpPr>
            <p:cNvPr id="538" name="Google Shape;538;p54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4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40" name="Google Shape;540;p54"/>
          <p:cNvPicPr preferRelativeResize="0"/>
          <p:nvPr/>
        </p:nvPicPr>
        <p:blipFill rotWithShape="1">
          <a:blip r:embed="rId3">
            <a:alphaModFix/>
          </a:blip>
          <a:srcRect b="19263" l="-1702" r="25015" t="0"/>
          <a:stretch/>
        </p:blipFill>
        <p:spPr>
          <a:xfrm flipH="1">
            <a:off x="-1" y="2515659"/>
            <a:ext cx="2496151" cy="262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4"/>
          <p:cNvPicPr preferRelativeResize="0"/>
          <p:nvPr/>
        </p:nvPicPr>
        <p:blipFill rotWithShape="1">
          <a:blip r:embed="rId4">
            <a:alphaModFix/>
          </a:blip>
          <a:srcRect b="5008" l="3340" r="32794" t="9228"/>
          <a:stretch/>
        </p:blipFill>
        <p:spPr>
          <a:xfrm rot="10">
            <a:off x="6594774" y="4"/>
            <a:ext cx="2549228" cy="342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1"/>
          <p:cNvSpPr txBox="1"/>
          <p:nvPr>
            <p:ph type="title"/>
          </p:nvPr>
        </p:nvSpPr>
        <p:spPr>
          <a:xfrm>
            <a:off x="720000" y="422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Company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30" name="Google Shape;3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75" y="1119188"/>
            <a:ext cx="31146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50" y="1406076"/>
            <a:ext cx="4540451" cy="25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type="title"/>
          </p:nvPr>
        </p:nvSpPr>
        <p:spPr>
          <a:xfrm>
            <a:off x="720000" y="402225"/>
            <a:ext cx="7704000" cy="11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application that helps you order drinks online for </a:t>
            </a:r>
            <a:r>
              <a:rPr lang="en"/>
              <a:t>in real</a:t>
            </a:r>
            <a:r>
              <a:rPr lang="en"/>
              <a:t> life pick up</a:t>
            </a:r>
            <a:endParaRPr/>
          </a:p>
        </p:txBody>
      </p:sp>
      <p:pic>
        <p:nvPicPr>
          <p:cNvPr id="337" name="Google Shape;3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175" y="1837150"/>
            <a:ext cx="2466200" cy="24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2"/>
          <p:cNvSpPr txBox="1"/>
          <p:nvPr/>
        </p:nvSpPr>
        <p:spPr>
          <a:xfrm>
            <a:off x="3970125" y="1681175"/>
            <a:ext cx="31572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Cashless</a:t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9" name="Google Shape;339;p32"/>
          <p:cNvSpPr txBox="1"/>
          <p:nvPr/>
        </p:nvSpPr>
        <p:spPr>
          <a:xfrm>
            <a:off x="3970125" y="2332525"/>
            <a:ext cx="44031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Char char="●"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organised business operations</a:t>
            </a:r>
            <a:endParaRPr sz="2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4000575" y="3314850"/>
            <a:ext cx="49458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Char char="●"/>
            </a:pPr>
            <a:r>
              <a:rPr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Raw data will be collected for </a:t>
            </a:r>
            <a:endParaRPr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business decisions</a:t>
            </a:r>
            <a:endParaRPr b="1"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/>
          <p:nvPr>
            <p:ph type="title"/>
          </p:nvPr>
        </p:nvSpPr>
        <p:spPr>
          <a:xfrm>
            <a:off x="445875" y="968150"/>
            <a:ext cx="56049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Aid their biggest </a:t>
            </a:r>
            <a:r>
              <a:rPr lang="en" sz="3500"/>
              <a:t>dining</a:t>
            </a:r>
            <a:r>
              <a:rPr lang="en" sz="3500"/>
              <a:t> customer group </a:t>
            </a:r>
            <a:endParaRPr sz="3500"/>
          </a:p>
        </p:txBody>
      </p:sp>
      <p:sp>
        <p:nvSpPr>
          <p:cNvPr id="346" name="Google Shape;346;p33"/>
          <p:cNvSpPr txBox="1"/>
          <p:nvPr>
            <p:ph idx="2" type="title"/>
          </p:nvPr>
        </p:nvSpPr>
        <p:spPr>
          <a:xfrm>
            <a:off x="184950" y="97675"/>
            <a:ext cx="1288800" cy="9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47" name="Google Shape;347;p33"/>
          <p:cNvPicPr preferRelativeResize="0"/>
          <p:nvPr/>
        </p:nvPicPr>
        <p:blipFill rotWithShape="1">
          <a:blip r:embed="rId3">
            <a:alphaModFix/>
          </a:blip>
          <a:srcRect b="16562" l="30011" r="0" t="0"/>
          <a:stretch/>
        </p:blipFill>
        <p:spPr>
          <a:xfrm>
            <a:off x="-76850" y="1978050"/>
            <a:ext cx="2687501" cy="320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77275" y="-667685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3"/>
          <p:cNvPicPr preferRelativeResize="0"/>
          <p:nvPr/>
        </p:nvPicPr>
        <p:blipFill rotWithShape="1">
          <a:blip r:embed="rId5">
            <a:alphaModFix/>
          </a:blip>
          <a:srcRect b="0" l="11917" r="0" t="0"/>
          <a:stretch/>
        </p:blipFill>
        <p:spPr>
          <a:xfrm>
            <a:off x="6050775" y="516700"/>
            <a:ext cx="2687499" cy="30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3"/>
          <p:cNvPicPr preferRelativeResize="0"/>
          <p:nvPr/>
        </p:nvPicPr>
        <p:blipFill rotWithShape="1">
          <a:blip r:embed="rId6">
            <a:alphaModFix/>
          </a:blip>
          <a:srcRect b="3611" l="44052" r="28909" t="32355"/>
          <a:stretch/>
        </p:blipFill>
        <p:spPr>
          <a:xfrm>
            <a:off x="4883700" y="1753175"/>
            <a:ext cx="1618924" cy="287570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 txBox="1"/>
          <p:nvPr/>
        </p:nvSpPr>
        <p:spPr>
          <a:xfrm>
            <a:off x="2057325" y="2743550"/>
            <a:ext cx="2382000" cy="6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5B0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WHO?</a:t>
            </a:r>
            <a:endParaRPr b="1" sz="4500">
              <a:solidFill>
                <a:srgbClr val="5B0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52" name="Google Shape;352;p33"/>
          <p:cNvSpPr txBox="1"/>
          <p:nvPr/>
        </p:nvSpPr>
        <p:spPr>
          <a:xfrm>
            <a:off x="2057325" y="3485225"/>
            <a:ext cx="2530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Elderly  </a:t>
            </a:r>
            <a:r>
              <a:rPr lang="en" sz="2100">
                <a:solidFill>
                  <a:schemeClr val="dk1"/>
                </a:solidFill>
              </a:rPr>
              <a:t>&gt;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1424775" y="472850"/>
            <a:ext cx="3795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Inclusivity in business operations</a:t>
            </a:r>
            <a:endParaRPr b="1"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type="title"/>
          </p:nvPr>
        </p:nvSpPr>
        <p:spPr>
          <a:xfrm>
            <a:off x="-2321850" y="272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5B0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WHY?</a:t>
            </a:r>
            <a:endParaRPr b="1" sz="3700">
              <a:solidFill>
                <a:srgbClr val="5B0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59" name="Google Shape;3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900" y="417725"/>
            <a:ext cx="5744050" cy="430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325" y="464875"/>
            <a:ext cx="84194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/>
          <p:nvPr/>
        </p:nvSpPr>
        <p:spPr>
          <a:xfrm>
            <a:off x="316800" y="1037575"/>
            <a:ext cx="26079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Long lines normally occur at Koufu drink stall lines.</a:t>
            </a:r>
            <a:endParaRPr sz="17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353700" y="3344650"/>
            <a:ext cx="2534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may decrease sales, as customers are 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deterred</a:t>
            </a: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from purchasing due to the long lines.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elderly’s mobility issues</a:t>
            </a:r>
            <a:endParaRPr/>
          </a:p>
        </p:txBody>
      </p:sp>
      <p:pic>
        <p:nvPicPr>
          <p:cNvPr id="368" name="Google Shape;368;p35"/>
          <p:cNvPicPr preferRelativeResize="0"/>
          <p:nvPr/>
        </p:nvPicPr>
        <p:blipFill rotWithShape="1">
          <a:blip r:embed="rId3">
            <a:alphaModFix/>
          </a:blip>
          <a:srcRect b="0" l="9562" r="11803" t="0"/>
          <a:stretch/>
        </p:blipFill>
        <p:spPr>
          <a:xfrm>
            <a:off x="656650" y="1430638"/>
            <a:ext cx="2690624" cy="22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 rotWithShape="1">
          <a:blip r:embed="rId4">
            <a:alphaModFix/>
          </a:blip>
          <a:srcRect b="0" l="1960" r="-1959" t="0"/>
          <a:stretch/>
        </p:blipFill>
        <p:spPr>
          <a:xfrm>
            <a:off x="5874000" y="430713"/>
            <a:ext cx="2690616" cy="403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 rotWithShape="1">
          <a:blip r:embed="rId5">
            <a:alphaModFix/>
          </a:blip>
          <a:srcRect b="0" l="27785" r="29904" t="0"/>
          <a:stretch/>
        </p:blipFill>
        <p:spPr>
          <a:xfrm>
            <a:off x="3552513" y="1509100"/>
            <a:ext cx="2038973" cy="32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25" y="470475"/>
            <a:ext cx="5603760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/>
          <p:nvPr>
            <p:ph type="title"/>
          </p:nvPr>
        </p:nvSpPr>
        <p:spPr>
          <a:xfrm>
            <a:off x="720000" y="3209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feature of the business need</a:t>
            </a:r>
            <a:endParaRPr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188" y="980200"/>
            <a:ext cx="5821624" cy="291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7"/>
          <p:cNvSpPr txBox="1"/>
          <p:nvPr/>
        </p:nvSpPr>
        <p:spPr>
          <a:xfrm>
            <a:off x="3256950" y="4174575"/>
            <a:ext cx="26301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Online queuing feature</a:t>
            </a:r>
            <a:endParaRPr b="1" sz="1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d Engraving Style Portfolio by Slidesgo">
  <a:themeElements>
    <a:clrScheme name="Simple Light">
      <a:dk1>
        <a:srgbClr val="014A7A"/>
      </a:dk1>
      <a:lt1>
        <a:srgbClr val="FCF2E0"/>
      </a:lt1>
      <a:dk2>
        <a:srgbClr val="B38840"/>
      </a:dk2>
      <a:lt2>
        <a:srgbClr val="C4CCD5"/>
      </a:lt2>
      <a:accent1>
        <a:srgbClr val="7C95A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14A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